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83D0D4E-5DAD-4D6D-81C6-1F29082830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958AB3C-A746-426B-896E-2E65E5C0A1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A6ECCE8-FA6E-441A-8612-10B55CFDC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9B5F-2432-4C5A-851E-3EA1F4D84772}" type="datetimeFigureOut">
              <a:rPr lang="hr-HR" smtClean="0"/>
              <a:t>12.4.2021.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6CDDB44-B135-4D07-889E-E2E7B6FE4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FBDF80A-61A9-46F6-88BC-8D9042B10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6061-1BDF-4BF2-82BF-3946BD43D9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9437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E004EEE-2286-4A2B-B5AC-EB74C6BF6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F23A44BC-58E6-48F6-94E9-4AF1C6FB5C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5385454-AEE3-4B22-9714-26805BEBE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9B5F-2432-4C5A-851E-3EA1F4D84772}" type="datetimeFigureOut">
              <a:rPr lang="hr-HR" smtClean="0"/>
              <a:t>12.4.2021.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6AE0798-7545-499A-9B2E-2327417AC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9D3201F-60F3-4D3F-8A5C-CF0888FF9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6061-1BDF-4BF2-82BF-3946BD43D9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4040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3E18A186-53DC-4D9F-BACB-EFDED2B536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973B104F-D06C-401B-94E7-249BEBA0C6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C28EE21-0849-4A5B-A36E-6450BE871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9B5F-2432-4C5A-851E-3EA1F4D84772}" type="datetimeFigureOut">
              <a:rPr lang="hr-HR" smtClean="0"/>
              <a:t>12.4.2021.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57CD724-B3F2-4FED-AB7F-091748DB6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BF65597-494F-4E3D-B649-818F038A8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6061-1BDF-4BF2-82BF-3946BD43D9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111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F38AF5F-4F38-4C0E-B150-10FE66BE8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3A3875F-2291-4FCE-8992-04A17DB39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72BDC38-7840-4375-901D-C3E2DE4FC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9B5F-2432-4C5A-851E-3EA1F4D84772}" type="datetimeFigureOut">
              <a:rPr lang="hr-HR" smtClean="0"/>
              <a:t>12.4.2021.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CCEC01A-2A5D-40BA-86A2-D4F023F59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0712369-482A-457D-AF52-71AF7AB6F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6061-1BDF-4BF2-82BF-3946BD43D9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77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B118F73-A847-4AD0-A345-979BA450A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71811D4-CAD2-45C6-A319-D92368020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F639DA0-50EB-4010-8BA2-7FE7B168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9B5F-2432-4C5A-851E-3EA1F4D84772}" type="datetimeFigureOut">
              <a:rPr lang="hr-HR" smtClean="0"/>
              <a:t>12.4.2021.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9F0F4B8-36C6-4E07-BB19-542E8D55C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6E95AD1-2BF2-4405-8B78-8319F46E8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6061-1BDF-4BF2-82BF-3946BD43D9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063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F38BC1-D5C1-4239-8F4A-AC0F24FAA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71CBDC4-5D1C-4C82-B91E-509A602CA3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8063F27C-092B-4AFB-B20C-A0848C545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81299A2-267E-4F20-A2FE-49FAFBFF5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9B5F-2432-4C5A-851E-3EA1F4D84772}" type="datetimeFigureOut">
              <a:rPr lang="hr-HR" smtClean="0"/>
              <a:t>12.4.2021.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FC56072-AE91-4A0D-A917-FAB23BADF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47DC91F-7E70-47A4-8E0D-A8F1AF018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6061-1BDF-4BF2-82BF-3946BD43D9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8339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AB6DD4F-7880-4139-BF9E-E5E94E2F7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6C04980-ED5D-48F8-9C4D-FA6938F4C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AB220D69-B1E8-40B1-8CB2-C6298E9BC8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6D95CA03-D6E8-497C-B197-1EFE81A882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F10D8E0F-A932-4CC1-B299-D382BB20C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95726982-A8B4-467D-BA45-4B4146D54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9B5F-2432-4C5A-851E-3EA1F4D84772}" type="datetimeFigureOut">
              <a:rPr lang="hr-HR" smtClean="0"/>
              <a:t>12.4.2021.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A736907D-5671-4B0F-9F29-FF019F47C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BF8FE317-E5BD-4669-A945-798259009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6061-1BDF-4BF2-82BF-3946BD43D9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1782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21A21A7-A68B-4F8A-8D92-361A0BCC4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01311913-6240-454A-8A2C-CCBC57075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9B5F-2432-4C5A-851E-3EA1F4D84772}" type="datetimeFigureOut">
              <a:rPr lang="hr-HR" smtClean="0"/>
              <a:t>12.4.2021.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0CFA3B47-2027-46C2-80FF-207CE6EF9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372F0064-F0B3-453D-8B9F-17B53FEF8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6061-1BDF-4BF2-82BF-3946BD43D9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526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B0B32B84-921A-4DBF-9DF4-0EAB11011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9B5F-2432-4C5A-851E-3EA1F4D84772}" type="datetimeFigureOut">
              <a:rPr lang="hr-HR" smtClean="0"/>
              <a:t>12.4.2021.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F8A3F49C-6190-4D7F-98D4-EA42A1ACE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E105CF96-E406-4678-B9AD-99D4A4581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6061-1BDF-4BF2-82BF-3946BD43D9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3326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CCCF192-8F42-4070-8D6F-A020C24F1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B4EF32C-B4DA-41CC-9303-F9CA5624C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8A034A83-853A-4C1E-B2CE-CAAE9F40C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68D0C8B-27E9-4F7A-9EE4-C6F91AC0F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9B5F-2432-4C5A-851E-3EA1F4D84772}" type="datetimeFigureOut">
              <a:rPr lang="hr-HR" smtClean="0"/>
              <a:t>12.4.2021.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95AFBF17-1AC1-41BF-8967-408488F5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54A5284-793E-4161-B6A5-5A3F53A75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6061-1BDF-4BF2-82BF-3946BD43D9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6278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E31D0E-EC1F-49F9-8C37-7B06AF247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6AA4AA33-0B94-4122-BE32-6D6DA92D58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6E27726A-3DB9-4EEC-8480-805AE3CAF6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B6C9E15-0964-4FBD-9241-7C4B7D524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9B5F-2432-4C5A-851E-3EA1F4D84772}" type="datetimeFigureOut">
              <a:rPr lang="hr-HR" smtClean="0"/>
              <a:t>12.4.2021.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659D0A2-8622-4706-B29A-9777C5187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037A1660-033F-4902-BADE-190054D5E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6061-1BDF-4BF2-82BF-3946BD43D9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1674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390DD3B2-3438-43C0-A7D6-0B3793785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E5FC99C-7FF1-4811-AB4E-0B7653C6D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45E4649-ABA3-43FF-8BF4-93CAFD87AF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79B5F-2432-4C5A-851E-3EA1F4D84772}" type="datetimeFigureOut">
              <a:rPr lang="hr-HR" smtClean="0"/>
              <a:t>12.4.2021.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C609F6C-56FC-4CD2-B3C9-1DD197C357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E4EAE03-0CCD-4A48-BBD9-D2550A93C0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A6061-1BDF-4BF2-82BF-3946BD43D9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940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700739AE-8E3A-4257-A7EC-C83300256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err="1"/>
              <a:t>Trennbare</a:t>
            </a:r>
            <a:r>
              <a:rPr lang="hr-HR" b="1" dirty="0"/>
              <a:t>  </a:t>
            </a:r>
            <a:r>
              <a:rPr lang="hr-HR" b="1" dirty="0" err="1"/>
              <a:t>Verben</a:t>
            </a:r>
            <a:endParaRPr lang="hr-HR" b="1" dirty="0"/>
          </a:p>
        </p:txBody>
      </p:sp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B38D01E2-9DC9-47BD-B72D-96D201AC8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aufstehen</a:t>
            </a:r>
            <a:r>
              <a:rPr lang="hr-HR" dirty="0"/>
              <a:t>                                          Lara </a:t>
            </a:r>
            <a:r>
              <a:rPr lang="hr-HR" dirty="0" err="1">
                <a:solidFill>
                  <a:srgbClr val="FF0000"/>
                </a:solidFill>
              </a:rPr>
              <a:t>steht</a:t>
            </a:r>
            <a:r>
              <a:rPr lang="hr-HR" dirty="0"/>
              <a:t> </a:t>
            </a:r>
            <a:r>
              <a:rPr lang="hr-HR" dirty="0" err="1"/>
              <a:t>früh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auf</a:t>
            </a:r>
            <a:r>
              <a:rPr lang="hr-HR" dirty="0"/>
              <a:t>.</a:t>
            </a:r>
          </a:p>
          <a:p>
            <a:r>
              <a:rPr lang="hr-HR" dirty="0" err="1"/>
              <a:t>aufräumen</a:t>
            </a:r>
            <a:r>
              <a:rPr lang="hr-HR" dirty="0"/>
              <a:t>                                        </a:t>
            </a:r>
            <a:r>
              <a:rPr lang="hr-HR" dirty="0" err="1"/>
              <a:t>Sie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räumt</a:t>
            </a:r>
            <a:r>
              <a:rPr lang="hr-HR" dirty="0"/>
              <a:t> </a:t>
            </a:r>
            <a:r>
              <a:rPr lang="hr-HR" dirty="0" err="1"/>
              <a:t>die</a:t>
            </a:r>
            <a:r>
              <a:rPr lang="hr-HR" dirty="0"/>
              <a:t> </a:t>
            </a:r>
            <a:r>
              <a:rPr lang="hr-HR" dirty="0" err="1"/>
              <a:t>Küche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auf</a:t>
            </a:r>
            <a:r>
              <a:rPr lang="hr-HR" dirty="0"/>
              <a:t>.</a:t>
            </a:r>
          </a:p>
          <a:p>
            <a:r>
              <a:rPr lang="hr-HR" dirty="0" err="1"/>
              <a:t>einkaufen</a:t>
            </a:r>
            <a:r>
              <a:rPr lang="hr-HR" dirty="0"/>
              <a:t>                                           </a:t>
            </a:r>
            <a:r>
              <a:rPr lang="hr-HR" dirty="0" err="1"/>
              <a:t>Sie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kauft</a:t>
            </a:r>
            <a:r>
              <a:rPr lang="hr-HR" dirty="0"/>
              <a:t> im </a:t>
            </a:r>
            <a:r>
              <a:rPr lang="hr-HR" dirty="0" err="1"/>
              <a:t>Supermarkt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ein</a:t>
            </a:r>
            <a:r>
              <a:rPr lang="hr-HR" dirty="0"/>
              <a:t>.</a:t>
            </a:r>
          </a:p>
          <a:p>
            <a:r>
              <a:rPr lang="hr-HR" dirty="0" err="1"/>
              <a:t>anrufen</a:t>
            </a:r>
            <a:r>
              <a:rPr lang="hr-HR" dirty="0"/>
              <a:t>                                               </a:t>
            </a:r>
            <a:r>
              <a:rPr lang="hr-HR" dirty="0" err="1"/>
              <a:t>Sie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ruft</a:t>
            </a:r>
            <a:r>
              <a:rPr lang="hr-HR" dirty="0"/>
              <a:t> </a:t>
            </a:r>
            <a:r>
              <a:rPr lang="hr-HR" dirty="0" err="1"/>
              <a:t>ihre</a:t>
            </a:r>
            <a:r>
              <a:rPr lang="hr-HR" dirty="0"/>
              <a:t> </a:t>
            </a:r>
            <a:r>
              <a:rPr lang="hr-HR" dirty="0" err="1"/>
              <a:t>Familie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an</a:t>
            </a:r>
            <a:r>
              <a:rPr lang="hr-HR" dirty="0"/>
              <a:t>. 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/>
              <a:t>U njemačkom jeziku postoje glagoli koji se nazivaju </a:t>
            </a:r>
            <a:r>
              <a:rPr lang="hr-HR" dirty="0">
                <a:solidFill>
                  <a:srgbClr val="FF0000"/>
                </a:solidFill>
              </a:rPr>
              <a:t>djeljivi</a:t>
            </a:r>
            <a:r>
              <a:rPr lang="hr-HR" dirty="0"/>
              <a:t> jer njihov </a:t>
            </a:r>
            <a:r>
              <a:rPr lang="hr-HR" dirty="0">
                <a:highlight>
                  <a:srgbClr val="FFFF00"/>
                </a:highlight>
              </a:rPr>
              <a:t>prefiks u rečenici stoji na zadnjem mjestu</a:t>
            </a:r>
            <a:r>
              <a:rPr lang="hr-HR" dirty="0"/>
              <a:t>, a </a:t>
            </a:r>
            <a:r>
              <a:rPr lang="hr-HR" dirty="0">
                <a:highlight>
                  <a:srgbClr val="FFFF00"/>
                </a:highlight>
              </a:rPr>
              <a:t>konjugirani glagol na</a:t>
            </a:r>
            <a:r>
              <a:rPr lang="hr-HR" dirty="0"/>
              <a:t> </a:t>
            </a:r>
            <a:r>
              <a:rPr lang="hr-HR" dirty="0">
                <a:highlight>
                  <a:srgbClr val="FFFF00"/>
                </a:highlight>
              </a:rPr>
              <a:t>drugom mjestu u rečenici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644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50BE73-0A04-4F19-9540-FA836D673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Das</a:t>
            </a:r>
            <a:r>
              <a:rPr lang="hr-HR" dirty="0"/>
              <a:t> </a:t>
            </a:r>
            <a:r>
              <a:rPr lang="hr-HR" dirty="0" err="1"/>
              <a:t>Verb</a:t>
            </a:r>
            <a:r>
              <a:rPr lang="hr-HR" dirty="0"/>
              <a:t> </a:t>
            </a:r>
            <a:r>
              <a:rPr lang="hr-HR" dirty="0" err="1"/>
              <a:t>fernsehen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EB92CA4-AD5B-4EF6-AAD1-A66055EB3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err="1">
                <a:solidFill>
                  <a:srgbClr val="FF0000"/>
                </a:solidFill>
              </a:rPr>
              <a:t>fern</a:t>
            </a:r>
            <a:r>
              <a:rPr lang="hr-HR" dirty="0" err="1"/>
              <a:t>sehen</a:t>
            </a:r>
            <a:endParaRPr lang="hr-HR" dirty="0"/>
          </a:p>
          <a:p>
            <a:pPr marL="514350" indent="-514350">
              <a:buAutoNum type="arabicPeriod"/>
            </a:pPr>
            <a:r>
              <a:rPr lang="hr-HR" dirty="0" err="1"/>
              <a:t>Ich</a:t>
            </a:r>
            <a:r>
              <a:rPr lang="hr-HR" dirty="0"/>
              <a:t> </a:t>
            </a:r>
            <a:r>
              <a:rPr lang="hr-HR" dirty="0" err="1"/>
              <a:t>sehe</a:t>
            </a:r>
            <a:r>
              <a:rPr lang="hr-HR" dirty="0"/>
              <a:t> </a:t>
            </a:r>
            <a:r>
              <a:rPr lang="hr-HR" dirty="0" err="1"/>
              <a:t>fern</a:t>
            </a:r>
            <a:r>
              <a:rPr lang="hr-HR" dirty="0"/>
              <a:t>.</a:t>
            </a:r>
          </a:p>
          <a:p>
            <a:pPr marL="514350" indent="-514350">
              <a:buAutoNum type="arabicPeriod"/>
            </a:pPr>
            <a:r>
              <a:rPr lang="hr-HR" dirty="0" err="1"/>
              <a:t>Du</a:t>
            </a:r>
            <a:r>
              <a:rPr lang="hr-HR" dirty="0"/>
              <a:t> </a:t>
            </a:r>
            <a:r>
              <a:rPr lang="hr-HR" b="1" u="sng" dirty="0" err="1">
                <a:highlight>
                  <a:srgbClr val="FFFF00"/>
                </a:highlight>
              </a:rPr>
              <a:t>siehst</a:t>
            </a:r>
            <a:r>
              <a:rPr lang="hr-HR" dirty="0"/>
              <a:t> </a:t>
            </a:r>
            <a:r>
              <a:rPr lang="hr-HR" dirty="0" err="1"/>
              <a:t>fern</a:t>
            </a:r>
            <a:r>
              <a:rPr lang="hr-HR" dirty="0"/>
              <a:t>.</a:t>
            </a:r>
          </a:p>
          <a:p>
            <a:pPr marL="514350" indent="-514350">
              <a:buAutoNum type="arabicPeriod"/>
            </a:pPr>
            <a:r>
              <a:rPr lang="hr-HR" dirty="0"/>
              <a:t>Er </a:t>
            </a:r>
            <a:r>
              <a:rPr lang="hr-HR" b="1" u="sng" dirty="0" err="1">
                <a:highlight>
                  <a:srgbClr val="FFFF00"/>
                </a:highlight>
              </a:rPr>
              <a:t>sieht</a:t>
            </a:r>
            <a:r>
              <a:rPr lang="hr-HR" dirty="0"/>
              <a:t> </a:t>
            </a:r>
            <a:r>
              <a:rPr lang="hr-HR" dirty="0" err="1"/>
              <a:t>fern</a:t>
            </a:r>
            <a:r>
              <a:rPr lang="hr-HR" dirty="0"/>
              <a:t>. </a:t>
            </a:r>
          </a:p>
          <a:p>
            <a:pPr marL="0" indent="0">
              <a:buNone/>
            </a:pPr>
            <a:r>
              <a:rPr lang="hr-HR" dirty="0"/>
              <a:t>-glagol </a:t>
            </a:r>
            <a:r>
              <a:rPr lang="hr-HR" dirty="0" err="1"/>
              <a:t>fernsehen</a:t>
            </a:r>
            <a:r>
              <a:rPr lang="hr-HR" dirty="0"/>
              <a:t> je </a:t>
            </a:r>
            <a:r>
              <a:rPr lang="hr-HR" b="1" u="sng" dirty="0"/>
              <a:t>nepravilan u 2. i 3. licu prezenta</a:t>
            </a:r>
            <a:r>
              <a:rPr lang="hr-HR" dirty="0"/>
              <a:t>, </a:t>
            </a:r>
            <a:r>
              <a:rPr lang="hr-HR" dirty="0">
                <a:highlight>
                  <a:srgbClr val="FFFF00"/>
                </a:highlight>
              </a:rPr>
              <a:t>e</a:t>
            </a:r>
            <a:r>
              <a:rPr lang="hr-HR" dirty="0"/>
              <a:t> </a:t>
            </a:r>
            <a:r>
              <a:rPr lang="hr-HR" b="1" u="sng" dirty="0"/>
              <a:t>se dulji </a:t>
            </a:r>
            <a:r>
              <a:rPr lang="hr-HR" dirty="0"/>
              <a:t>i piše kao </a:t>
            </a:r>
            <a:r>
              <a:rPr lang="hr-HR" dirty="0" err="1">
                <a:highlight>
                  <a:srgbClr val="FFFF00"/>
                </a:highlight>
              </a:rPr>
              <a:t>ie</a:t>
            </a:r>
            <a:endParaRPr lang="hr-HR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hr-HR" dirty="0"/>
              <a:t>1. </a:t>
            </a:r>
            <a:r>
              <a:rPr lang="hr-HR" dirty="0" err="1"/>
              <a:t>Wir</a:t>
            </a:r>
            <a:r>
              <a:rPr lang="hr-HR" dirty="0"/>
              <a:t> </a:t>
            </a:r>
            <a:r>
              <a:rPr lang="hr-HR" dirty="0" err="1"/>
              <a:t>sehen</a:t>
            </a:r>
            <a:r>
              <a:rPr lang="hr-HR" dirty="0"/>
              <a:t> </a:t>
            </a:r>
            <a:r>
              <a:rPr lang="hr-HR" dirty="0" err="1"/>
              <a:t>fern</a:t>
            </a:r>
            <a:r>
              <a:rPr lang="hr-HR" dirty="0"/>
              <a:t>.</a:t>
            </a:r>
          </a:p>
          <a:p>
            <a:pPr marL="0" indent="0">
              <a:buNone/>
            </a:pPr>
            <a:r>
              <a:rPr lang="hr-HR" dirty="0"/>
              <a:t>2. </a:t>
            </a:r>
            <a:r>
              <a:rPr lang="hr-HR" dirty="0" err="1"/>
              <a:t>Ihr</a:t>
            </a:r>
            <a:r>
              <a:rPr lang="hr-HR" dirty="0"/>
              <a:t> </a:t>
            </a:r>
            <a:r>
              <a:rPr lang="hr-HR" dirty="0" err="1"/>
              <a:t>seht</a:t>
            </a:r>
            <a:r>
              <a:rPr lang="hr-HR" dirty="0"/>
              <a:t> </a:t>
            </a:r>
            <a:r>
              <a:rPr lang="hr-HR" dirty="0" err="1"/>
              <a:t>fern</a:t>
            </a:r>
            <a:r>
              <a:rPr lang="hr-HR" dirty="0"/>
              <a:t>.</a:t>
            </a:r>
          </a:p>
          <a:p>
            <a:pPr marL="0" indent="0">
              <a:buNone/>
            </a:pPr>
            <a:r>
              <a:rPr lang="hr-HR" dirty="0"/>
              <a:t>3. </a:t>
            </a:r>
            <a:r>
              <a:rPr lang="hr-HR" dirty="0" err="1"/>
              <a:t>Sie</a:t>
            </a:r>
            <a:r>
              <a:rPr lang="hr-HR" dirty="0"/>
              <a:t> </a:t>
            </a:r>
            <a:r>
              <a:rPr lang="hr-HR" dirty="0" err="1"/>
              <a:t>sehen</a:t>
            </a:r>
            <a:r>
              <a:rPr lang="hr-HR" dirty="0"/>
              <a:t> </a:t>
            </a:r>
            <a:r>
              <a:rPr lang="hr-HR" dirty="0" err="1"/>
              <a:t>fern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2264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894535-AF74-4530-A22F-E8DAA8824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Das</a:t>
            </a:r>
            <a:r>
              <a:rPr lang="hr-HR" dirty="0"/>
              <a:t> </a:t>
            </a:r>
            <a:r>
              <a:rPr lang="hr-HR" dirty="0" err="1"/>
              <a:t>Verb</a:t>
            </a:r>
            <a:r>
              <a:rPr lang="hr-HR" dirty="0"/>
              <a:t> </a:t>
            </a:r>
            <a:r>
              <a:rPr lang="hr-HR" dirty="0" err="1"/>
              <a:t>arbeiten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1FE8AE5-A11B-48F2-AF56-36773D693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err="1"/>
              <a:t>arbeit</a:t>
            </a:r>
            <a:r>
              <a:rPr lang="hr-HR" dirty="0" err="1">
                <a:solidFill>
                  <a:srgbClr val="FF0000"/>
                </a:solidFill>
              </a:rPr>
              <a:t>en</a:t>
            </a:r>
            <a:endParaRPr lang="hr-HR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hr-HR" dirty="0" err="1"/>
              <a:t>Ich</a:t>
            </a:r>
            <a:r>
              <a:rPr lang="hr-HR" dirty="0"/>
              <a:t> </a:t>
            </a:r>
            <a:r>
              <a:rPr lang="hr-HR" dirty="0" err="1"/>
              <a:t>arbeit</a:t>
            </a:r>
            <a:r>
              <a:rPr lang="hr-HR" dirty="0" err="1">
                <a:solidFill>
                  <a:srgbClr val="FF0000"/>
                </a:solidFill>
              </a:rPr>
              <a:t>e</a:t>
            </a:r>
            <a:r>
              <a:rPr lang="hr-HR" dirty="0"/>
              <a:t>.</a:t>
            </a:r>
          </a:p>
          <a:p>
            <a:pPr marL="514350" indent="-514350">
              <a:buAutoNum type="arabicPeriod"/>
            </a:pPr>
            <a:r>
              <a:rPr lang="hr-HR" dirty="0" err="1"/>
              <a:t>Du</a:t>
            </a:r>
            <a:r>
              <a:rPr lang="hr-HR" dirty="0"/>
              <a:t> </a:t>
            </a:r>
            <a:r>
              <a:rPr lang="hr-HR" dirty="0" err="1"/>
              <a:t>arbeit</a:t>
            </a:r>
            <a:r>
              <a:rPr lang="hr-HR" dirty="0" err="1">
                <a:highlight>
                  <a:srgbClr val="FFFF00"/>
                </a:highlight>
              </a:rPr>
              <a:t>e</a:t>
            </a:r>
            <a:r>
              <a:rPr lang="hr-HR" dirty="0" err="1">
                <a:solidFill>
                  <a:srgbClr val="FF0000"/>
                </a:solidFill>
              </a:rPr>
              <a:t>st</a:t>
            </a:r>
            <a:r>
              <a:rPr lang="hr-HR" dirty="0"/>
              <a:t>.</a:t>
            </a:r>
          </a:p>
          <a:p>
            <a:pPr marL="514350" indent="-514350">
              <a:buAutoNum type="arabicPeriod"/>
            </a:pPr>
            <a:r>
              <a:rPr lang="hr-HR" dirty="0"/>
              <a:t>Er </a:t>
            </a:r>
            <a:r>
              <a:rPr lang="hr-HR" dirty="0" err="1"/>
              <a:t>arbeit</a:t>
            </a:r>
            <a:r>
              <a:rPr lang="hr-HR" dirty="0" err="1">
                <a:highlight>
                  <a:srgbClr val="FFFF00"/>
                </a:highlight>
              </a:rPr>
              <a:t>e</a:t>
            </a:r>
            <a:r>
              <a:rPr lang="hr-HR" dirty="0" err="1">
                <a:solidFill>
                  <a:srgbClr val="FF0000"/>
                </a:solidFill>
              </a:rPr>
              <a:t>t</a:t>
            </a:r>
            <a:r>
              <a:rPr lang="hr-HR" dirty="0"/>
              <a:t>.</a:t>
            </a:r>
          </a:p>
          <a:p>
            <a:pPr marL="514350" indent="-514350">
              <a:buAutoNum type="arabicPeriod"/>
            </a:pPr>
            <a:endParaRPr lang="hr-HR" dirty="0"/>
          </a:p>
          <a:p>
            <a:pPr marL="0" indent="0">
              <a:buNone/>
            </a:pPr>
            <a:r>
              <a:rPr lang="hr-HR" dirty="0"/>
              <a:t>-e se umeće u 2. i 3. licu jednine prezenta glagola kojima infinitivna osnova završava na: d, t, m ili n</a:t>
            </a:r>
          </a:p>
          <a:p>
            <a:pPr marL="0" indent="0">
              <a:buNone/>
            </a:pPr>
            <a:r>
              <a:rPr lang="hr-HR" dirty="0"/>
              <a:t>npr. </a:t>
            </a:r>
            <a:r>
              <a:rPr lang="hr-HR" dirty="0" err="1"/>
              <a:t>kos</a:t>
            </a:r>
            <a:r>
              <a:rPr lang="hr-HR" dirty="0" err="1">
                <a:solidFill>
                  <a:srgbClr val="00B050"/>
                </a:solidFill>
              </a:rPr>
              <a:t>t</a:t>
            </a:r>
            <a:r>
              <a:rPr lang="hr-HR" dirty="0" err="1"/>
              <a:t>en</a:t>
            </a:r>
            <a:r>
              <a:rPr lang="hr-HR" dirty="0"/>
              <a:t> (koštati), </a:t>
            </a:r>
            <a:r>
              <a:rPr lang="hr-HR" dirty="0" err="1"/>
              <a:t>fin</a:t>
            </a:r>
            <a:r>
              <a:rPr lang="hr-HR" dirty="0" err="1">
                <a:solidFill>
                  <a:srgbClr val="00B050"/>
                </a:solidFill>
              </a:rPr>
              <a:t>d</a:t>
            </a:r>
            <a:r>
              <a:rPr lang="hr-HR" dirty="0" err="1"/>
              <a:t>en</a:t>
            </a:r>
            <a:r>
              <a:rPr lang="hr-HR" dirty="0"/>
              <a:t> (naći, smatrati), </a:t>
            </a:r>
            <a:r>
              <a:rPr lang="hr-HR" dirty="0" err="1"/>
              <a:t>rech</a:t>
            </a:r>
            <a:r>
              <a:rPr lang="hr-HR" dirty="0" err="1">
                <a:solidFill>
                  <a:srgbClr val="00B050"/>
                </a:solidFill>
              </a:rPr>
              <a:t>n</a:t>
            </a:r>
            <a:r>
              <a:rPr lang="hr-HR" dirty="0" err="1"/>
              <a:t>en</a:t>
            </a:r>
            <a:r>
              <a:rPr lang="hr-HR" dirty="0"/>
              <a:t> (računati), </a:t>
            </a:r>
            <a:r>
              <a:rPr lang="hr-HR" dirty="0" err="1"/>
              <a:t>at</a:t>
            </a:r>
            <a:r>
              <a:rPr lang="hr-HR" dirty="0" err="1">
                <a:solidFill>
                  <a:srgbClr val="00B050"/>
                </a:solidFill>
              </a:rPr>
              <a:t>m</a:t>
            </a:r>
            <a:r>
              <a:rPr lang="hr-HR" dirty="0" err="1"/>
              <a:t>en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(disati)</a:t>
            </a:r>
          </a:p>
        </p:txBody>
      </p:sp>
    </p:spTree>
    <p:extLst>
      <p:ext uri="{BB962C8B-B14F-4D97-AF65-F5344CB8AC3E}">
        <p14:creationId xmlns:p14="http://schemas.microsoft.com/office/powerpoint/2010/main" val="216717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172</Words>
  <Application>Microsoft Office PowerPoint</Application>
  <PresentationFormat>Široki zaslon</PresentationFormat>
  <Paragraphs>25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sustava Office</vt:lpstr>
      <vt:lpstr>Trennbare  Verben</vt:lpstr>
      <vt:lpstr>Das Verb fernsehen</vt:lpstr>
      <vt:lpstr>Das Verb arbeiten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Trennbare Verben</dc:title>
  <dc:creator>Marina Ivančić Komadina</dc:creator>
  <cp:lastModifiedBy>Marina Ivančić Komadina</cp:lastModifiedBy>
  <cp:revision>4</cp:revision>
  <dcterms:created xsi:type="dcterms:W3CDTF">2021-04-12T13:22:07Z</dcterms:created>
  <dcterms:modified xsi:type="dcterms:W3CDTF">2021-04-12T14:40:22Z</dcterms:modified>
</cp:coreProperties>
</file>