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FC69D9-E8A0-411F-9DEA-23B08FC87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1BB7796-84FE-4729-A222-0FA6AAD0E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BD02350-5B39-43DA-B2D4-CB1F97790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97CF-228C-4B27-9D45-DD927FDC1952}" type="datetimeFigureOut">
              <a:rPr lang="hr-HR" smtClean="0"/>
              <a:t>6.5.2021.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4D27233-DF77-4074-9F54-881C06B1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38B1730-174C-4782-A18F-B77E853E9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820-6D7D-4F79-B379-81F8C81CAD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875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6F2AA1-BD88-4131-8A0D-DDF07652A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5CCBEA1-B5DF-4A61-9767-5D3E6B0A4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E012C68-3D42-46F7-BC42-1AF2F376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97CF-228C-4B27-9D45-DD927FDC1952}" type="datetimeFigureOut">
              <a:rPr lang="hr-HR" smtClean="0"/>
              <a:t>6.5.2021.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41B9617-B501-4B77-8134-8CB385921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6C3F0D2-AED3-4202-98AA-EDEBBCE2A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820-6D7D-4F79-B379-81F8C81CAD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662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AE34AEA3-5D55-4F31-8C80-86C22B231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3EE6615-107A-458F-AAB9-A2F25647C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77EE728-C434-4F57-B75A-7F2561914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97CF-228C-4B27-9D45-DD927FDC1952}" type="datetimeFigureOut">
              <a:rPr lang="hr-HR" smtClean="0"/>
              <a:t>6.5.2021.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9A287BF-DEC3-489E-80FF-2F75BACBD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FBA261B-ED41-4899-830F-60C6A7CFA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820-6D7D-4F79-B379-81F8C81CAD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984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B3E8CF-A2F2-4C05-80AE-A58B58F60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6640B7-2D9C-44A7-8B0A-96644B451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CCEBF4F-65BA-4793-B6CD-DC6643A5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97CF-228C-4B27-9D45-DD927FDC1952}" type="datetimeFigureOut">
              <a:rPr lang="hr-HR" smtClean="0"/>
              <a:t>6.5.2021.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5201D51-A5BC-4E9C-AE06-2664030C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8F539C2-E68E-4E8E-B899-2DF98B7DC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820-6D7D-4F79-B379-81F8C81CAD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320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0663F6-B1F6-4403-AC17-C40B3E2F3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7E40BE3-CA18-42F5-B9E6-F4B9051E0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024A64A-6176-42F6-A810-6E1138700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97CF-228C-4B27-9D45-DD927FDC1952}" type="datetimeFigureOut">
              <a:rPr lang="hr-HR" smtClean="0"/>
              <a:t>6.5.2021.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89014EA-F6A9-4D93-9F44-5935DC96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0A360B6-0D37-46E2-BCFD-32726817C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820-6D7D-4F79-B379-81F8C81CAD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535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8378AF-CEF0-4258-BC07-543AE3FA1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FEAE3A3-3B93-4D3E-9BB1-EB84E637A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D06E041-1C53-417B-A35A-CB456049A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2BC4DD4-19C9-4483-B436-755D0CA5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97CF-228C-4B27-9D45-DD927FDC1952}" type="datetimeFigureOut">
              <a:rPr lang="hr-HR" smtClean="0"/>
              <a:t>6.5.2021.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FF8CADE-24EF-4402-BD3F-5C62A1EA9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2692F2E-555A-4FC3-9297-A2A333DC2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820-6D7D-4F79-B379-81F8C81CAD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892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F27603-35CB-44BE-9D8B-5E9235F9E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A59620B-DA18-4AEE-A732-E2A98FB55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2C526C5-EB54-46DA-A620-B864F3C1F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833D8F3-6CF8-4079-B743-E3DC55F2C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7E94C9F-38A9-4C73-A1B9-528151C8A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BDCDD91D-F21F-40CD-B544-BCA2C1648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97CF-228C-4B27-9D45-DD927FDC1952}" type="datetimeFigureOut">
              <a:rPr lang="hr-HR" smtClean="0"/>
              <a:t>6.5.2021.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FDCA7B3-4203-4C7F-A09D-2B580319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BA446D9-CB76-49D1-83A9-C2AC9A71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820-6D7D-4F79-B379-81F8C81CAD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297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4F7DE2-FFC0-49EC-A929-B2FEAE3E9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C82A0A5-850B-4534-9C7E-E9313B97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97CF-228C-4B27-9D45-DD927FDC1952}" type="datetimeFigureOut">
              <a:rPr lang="hr-HR" smtClean="0"/>
              <a:t>6.5.2021.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341D304-CAB1-4E32-ABEE-280F1D754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CEDDBB6-86C5-4B7F-AD2F-D6E5F129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820-6D7D-4F79-B379-81F8C81CAD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566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3E9088A-A3B1-4858-9619-30E96A56D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97CF-228C-4B27-9D45-DD927FDC1952}" type="datetimeFigureOut">
              <a:rPr lang="hr-HR" smtClean="0"/>
              <a:t>6.5.2021.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0D1DF75-DCB4-44EA-AE5F-09D568582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3791D3C4-8F3C-4F69-ABD1-153D33112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820-6D7D-4F79-B379-81F8C81CAD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438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10F3BC-15CD-44B9-A6E5-9EDEAF73B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6B4C864-DE36-4CCF-AABE-DF61B7209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596D73F-478D-493D-845A-8080BE0315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ACA759D-2C31-44C9-B060-C188BDF8F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97CF-228C-4B27-9D45-DD927FDC1952}" type="datetimeFigureOut">
              <a:rPr lang="hr-HR" smtClean="0"/>
              <a:t>6.5.2021.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89C8850-4DE2-403E-978D-7D771605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9F4691F-91CD-4065-AAD7-568529D8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820-6D7D-4F79-B379-81F8C81CAD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875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7C32CB-C612-4496-90C5-8914321F8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E563B2C7-25C6-4CF9-946B-7ED7953B6F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A397DC3-92A2-4A02-9111-7B33B0FCE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509DCE2-A651-46EE-BA27-755D36D30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C97CF-228C-4B27-9D45-DD927FDC1952}" type="datetimeFigureOut">
              <a:rPr lang="hr-HR" smtClean="0"/>
              <a:t>6.5.2021.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7A5E4AF-06B6-46EA-8E8D-ACD9D5D1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C03F405-D5F3-428F-B1E3-C2F8A4ABC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9820-6D7D-4F79-B379-81F8C81CAD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206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5D8203F5-1406-48ED-AEC1-0691CF57B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FA21A05-9BB5-49E7-B7B7-43D88913B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D6863CD-AEF9-4986-9FA8-60F80C0A9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C97CF-228C-4B27-9D45-DD927FDC1952}" type="datetimeFigureOut">
              <a:rPr lang="hr-HR" smtClean="0"/>
              <a:t>6.5.2021.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0E23955-7D2F-4255-8BA9-B6435A6511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9C5CDE3-D9FF-4016-8ECF-8AE246FFA1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D9820-6D7D-4F79-B379-81F8C81CAD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547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D800DEB2-F2A7-46D9-A2FD-07FC6C19A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hr-HR" sz="7200" dirty="0">
                <a:solidFill>
                  <a:srgbClr val="FFFFFF"/>
                </a:solidFill>
              </a:rPr>
              <a:t>Perfekt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A79ECDF-88C2-497F-AAA0-9DD6A8F19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79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6D6F02-BDCE-4BCE-A8AB-C7BD835B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C01AA1-BC87-4984-85C1-E7113A78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373026"/>
          </a:xfrm>
        </p:spPr>
        <p:txBody>
          <a:bodyPr>
            <a:normAutofit/>
          </a:bodyPr>
          <a:lstStyle/>
          <a:p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habe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Hausaufgabe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gemacht</a:t>
            </a:r>
            <a:r>
              <a:rPr lang="hr-HR" dirty="0">
                <a:solidFill>
                  <a:srgbClr val="FF0000"/>
                </a:solidFill>
              </a:rPr>
              <a:t>.</a:t>
            </a:r>
          </a:p>
          <a:p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hast</a:t>
            </a:r>
            <a:r>
              <a:rPr lang="hr-HR" dirty="0"/>
              <a:t> </a:t>
            </a:r>
            <a:r>
              <a:rPr lang="hr-HR" dirty="0" err="1"/>
              <a:t>Hula-Hoop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geliebt</a:t>
            </a:r>
            <a:r>
              <a:rPr lang="hr-HR" dirty="0">
                <a:solidFill>
                  <a:srgbClr val="FF0000"/>
                </a:solidFill>
              </a:rPr>
              <a:t>.</a:t>
            </a:r>
          </a:p>
          <a:p>
            <a:r>
              <a:rPr lang="hr-HR" dirty="0"/>
              <a:t>Er </a:t>
            </a:r>
            <a:r>
              <a:rPr lang="hr-HR" dirty="0" err="1">
                <a:solidFill>
                  <a:srgbClr val="FF0000"/>
                </a:solidFill>
              </a:rPr>
              <a:t>hat</a:t>
            </a:r>
            <a:r>
              <a:rPr lang="hr-HR" dirty="0"/>
              <a:t> </a:t>
            </a:r>
            <a:r>
              <a:rPr lang="hr-HR" dirty="0" err="1"/>
              <a:t>Brot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gekauft</a:t>
            </a:r>
            <a:r>
              <a:rPr lang="hr-HR" dirty="0">
                <a:solidFill>
                  <a:srgbClr val="FF0000"/>
                </a:solidFill>
              </a:rPr>
              <a:t>.</a:t>
            </a:r>
          </a:p>
          <a:p>
            <a:r>
              <a:rPr lang="hr-HR" dirty="0" err="1"/>
              <a:t>Wir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haben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/>
              <a:t>Deutsch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gelernt</a:t>
            </a:r>
            <a:r>
              <a:rPr lang="hr-HR" dirty="0">
                <a:solidFill>
                  <a:srgbClr val="FF0000"/>
                </a:solidFill>
              </a:rPr>
              <a:t>.</a:t>
            </a:r>
          </a:p>
          <a:p>
            <a:r>
              <a:rPr lang="hr-HR" dirty="0" err="1"/>
              <a:t>Ihr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habt</a:t>
            </a:r>
            <a:r>
              <a:rPr lang="hr-HR" dirty="0"/>
              <a:t> </a:t>
            </a:r>
            <a:r>
              <a:rPr lang="hr-HR" dirty="0" err="1"/>
              <a:t>Gulasch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gekocht</a:t>
            </a:r>
            <a:r>
              <a:rPr lang="hr-HR" dirty="0">
                <a:solidFill>
                  <a:srgbClr val="FF0000"/>
                </a:solidFill>
              </a:rPr>
              <a:t>.</a:t>
            </a:r>
          </a:p>
          <a:p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haben</a:t>
            </a:r>
            <a:r>
              <a:rPr lang="hr-HR" dirty="0"/>
              <a:t> </a:t>
            </a:r>
            <a:r>
              <a:rPr lang="hr-HR" dirty="0" err="1"/>
              <a:t>Fußball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gespielt</a:t>
            </a:r>
            <a:r>
              <a:rPr lang="hr-HR" dirty="0">
                <a:solidFill>
                  <a:srgbClr val="FF0000"/>
                </a:solidFill>
              </a:rPr>
              <a:t>.</a:t>
            </a:r>
          </a:p>
          <a:p>
            <a:endParaRPr lang="hr-HR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err="1"/>
              <a:t>Hilfsverb</a:t>
            </a:r>
            <a:r>
              <a:rPr lang="hr-HR" dirty="0">
                <a:solidFill>
                  <a:srgbClr val="FF0000"/>
                </a:solidFill>
              </a:rPr>
              <a:t> (</a:t>
            </a:r>
            <a:r>
              <a:rPr lang="hr-HR" dirty="0" err="1">
                <a:solidFill>
                  <a:srgbClr val="FF0000"/>
                </a:solidFill>
              </a:rPr>
              <a:t>haben</a:t>
            </a:r>
            <a:r>
              <a:rPr lang="hr-HR" dirty="0">
                <a:solidFill>
                  <a:srgbClr val="FF0000"/>
                </a:solidFill>
              </a:rPr>
              <a:t> im </a:t>
            </a:r>
            <a:r>
              <a:rPr lang="hr-HR" dirty="0" err="1">
                <a:solidFill>
                  <a:srgbClr val="FF0000"/>
                </a:solidFill>
              </a:rPr>
              <a:t>Präsens</a:t>
            </a:r>
            <a:r>
              <a:rPr lang="hr-HR" dirty="0">
                <a:solidFill>
                  <a:srgbClr val="FF0000"/>
                </a:solidFill>
              </a:rPr>
              <a:t>) </a:t>
            </a:r>
            <a:r>
              <a:rPr lang="hr-HR" dirty="0"/>
              <a:t>+ </a:t>
            </a:r>
            <a:r>
              <a:rPr lang="hr-HR" dirty="0" err="1">
                <a:solidFill>
                  <a:srgbClr val="FF0000"/>
                </a:solidFill>
              </a:rPr>
              <a:t>Partizip</a:t>
            </a:r>
            <a:r>
              <a:rPr lang="hr-HR" dirty="0">
                <a:solidFill>
                  <a:srgbClr val="FF0000"/>
                </a:solidFill>
              </a:rPr>
              <a:t> Perfekt </a:t>
            </a:r>
            <a:r>
              <a:rPr lang="hr-HR" dirty="0"/>
              <a:t>= Perfekt</a:t>
            </a: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                                                                   ↓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                </a:t>
            </a:r>
            <a:r>
              <a:rPr lang="hr-HR" dirty="0" err="1"/>
              <a:t>Prefix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ge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– </a:t>
            </a:r>
            <a:r>
              <a:rPr lang="hr-HR" dirty="0" err="1"/>
              <a:t>mach</a:t>
            </a:r>
            <a:r>
              <a:rPr lang="hr-HR" dirty="0"/>
              <a:t>/ </a:t>
            </a:r>
            <a:r>
              <a:rPr lang="hr-HR" dirty="0" err="1"/>
              <a:t>lieb</a:t>
            </a:r>
            <a:r>
              <a:rPr lang="hr-HR" dirty="0"/>
              <a:t>/ </a:t>
            </a:r>
            <a:r>
              <a:rPr lang="hr-HR" dirty="0" err="1"/>
              <a:t>kauf</a:t>
            </a:r>
            <a:r>
              <a:rPr lang="hr-HR" dirty="0"/>
              <a:t>/ </a:t>
            </a:r>
            <a:r>
              <a:rPr lang="hr-HR" dirty="0" err="1"/>
              <a:t>lern</a:t>
            </a:r>
            <a:r>
              <a:rPr lang="hr-HR" dirty="0"/>
              <a:t>/ </a:t>
            </a:r>
            <a:r>
              <a:rPr lang="hr-HR" dirty="0" err="1"/>
              <a:t>koch</a:t>
            </a:r>
            <a:r>
              <a:rPr lang="hr-HR" dirty="0"/>
              <a:t>/ </a:t>
            </a:r>
            <a:r>
              <a:rPr lang="hr-HR" dirty="0" err="1"/>
              <a:t>spiel</a:t>
            </a:r>
            <a:r>
              <a:rPr lang="hr-HR" dirty="0"/>
              <a:t> – </a:t>
            </a:r>
            <a:r>
              <a:rPr lang="hr-HR" dirty="0" err="1"/>
              <a:t>Endung</a:t>
            </a:r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–t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                                                                     ↓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      Infinitivna osnova  </a:t>
            </a:r>
            <a:r>
              <a:rPr lang="hr-HR" dirty="0"/>
              <a:t>(dobije se kada se glagolu makne nastavak –</a:t>
            </a:r>
            <a:r>
              <a:rPr lang="hr-HR" dirty="0" err="1"/>
              <a:t>en</a:t>
            </a:r>
            <a:r>
              <a:rPr lang="hr-HR" dirty="0"/>
              <a:t>)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84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B2C15A-4C6E-4450-ACBA-3478B5A29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Perfekt </a:t>
            </a: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unregelmäßigen</a:t>
            </a:r>
            <a:r>
              <a:rPr lang="hr-HR" dirty="0"/>
              <a:t> </a:t>
            </a:r>
            <a:r>
              <a:rPr lang="hr-HR" dirty="0" err="1"/>
              <a:t>Verben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2B26E5-BC3E-473C-AB2E-B87CC5C3D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habe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/>
              <a:t>meine</a:t>
            </a:r>
            <a:r>
              <a:rPr lang="hr-HR" dirty="0"/>
              <a:t> </a:t>
            </a:r>
            <a:r>
              <a:rPr lang="hr-HR" dirty="0" err="1"/>
              <a:t>Hausaufgabe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geschrieben</a:t>
            </a:r>
            <a:r>
              <a:rPr lang="hr-HR" dirty="0">
                <a:solidFill>
                  <a:srgbClr val="FF0000"/>
                </a:solidFill>
              </a:rPr>
              <a:t>.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hr-HR" dirty="0" err="1">
                <a:solidFill>
                  <a:schemeClr val="accent6">
                    <a:lumMod val="75000"/>
                  </a:schemeClr>
                </a:solidFill>
              </a:rPr>
              <a:t>schreiben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hast</a:t>
            </a:r>
            <a:r>
              <a:rPr lang="hr-HR" dirty="0"/>
              <a:t> </a:t>
            </a:r>
            <a:r>
              <a:rPr lang="hr-HR" dirty="0" err="1"/>
              <a:t>meine</a:t>
            </a:r>
            <a:r>
              <a:rPr lang="hr-HR" dirty="0"/>
              <a:t> </a:t>
            </a:r>
            <a:r>
              <a:rPr lang="hr-HR" dirty="0" err="1"/>
              <a:t>Brille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gefunden</a:t>
            </a:r>
            <a:r>
              <a:rPr lang="hr-HR" dirty="0">
                <a:solidFill>
                  <a:srgbClr val="FF0000"/>
                </a:solidFill>
              </a:rPr>
              <a:t>.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hr-HR" dirty="0" err="1">
                <a:solidFill>
                  <a:schemeClr val="accent6">
                    <a:lumMod val="75000"/>
                  </a:schemeClr>
                </a:solidFill>
              </a:rPr>
              <a:t>finden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/>
              <a:t>Er </a:t>
            </a:r>
            <a:r>
              <a:rPr lang="hr-HR" dirty="0" err="1">
                <a:solidFill>
                  <a:srgbClr val="FF0000"/>
                </a:solidFill>
              </a:rPr>
              <a:t>hat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/>
              <a:t>gestern</a:t>
            </a:r>
            <a:r>
              <a:rPr lang="hr-HR" dirty="0"/>
              <a:t> </a:t>
            </a:r>
            <a:r>
              <a:rPr lang="hr-HR" dirty="0" err="1"/>
              <a:t>Deutsch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gesprochen</a:t>
            </a:r>
            <a:r>
              <a:rPr lang="hr-HR" dirty="0">
                <a:solidFill>
                  <a:srgbClr val="FF0000"/>
                </a:solidFill>
              </a:rPr>
              <a:t>.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hr-HR" dirty="0" err="1">
                <a:solidFill>
                  <a:schemeClr val="accent6">
                    <a:lumMod val="75000"/>
                  </a:schemeClr>
                </a:solidFill>
              </a:rPr>
              <a:t>sprechen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 err="1"/>
              <a:t>Wir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haben</a:t>
            </a:r>
            <a:r>
              <a:rPr lang="hr-HR" dirty="0"/>
              <a:t> </a:t>
            </a:r>
            <a:r>
              <a:rPr lang="hr-HR" dirty="0" err="1"/>
              <a:t>nicht</a:t>
            </a:r>
            <a:r>
              <a:rPr lang="hr-HR" dirty="0"/>
              <a:t> </a:t>
            </a:r>
            <a:r>
              <a:rPr lang="hr-HR" dirty="0" err="1"/>
              <a:t>viel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geschlafen</a:t>
            </a:r>
            <a:r>
              <a:rPr lang="hr-HR" dirty="0">
                <a:solidFill>
                  <a:srgbClr val="FF0000"/>
                </a:solidFill>
              </a:rPr>
              <a:t>.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hr-HR" dirty="0" err="1">
                <a:solidFill>
                  <a:schemeClr val="accent6">
                    <a:lumMod val="75000"/>
                  </a:schemeClr>
                </a:solidFill>
              </a:rPr>
              <a:t>schlafen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 err="1"/>
              <a:t>Ihr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habt</a:t>
            </a:r>
            <a:r>
              <a:rPr lang="hr-HR" dirty="0"/>
              <a:t> alte </a:t>
            </a:r>
            <a:r>
              <a:rPr lang="hr-HR" dirty="0" err="1"/>
              <a:t>Freunde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getroffen</a:t>
            </a:r>
            <a:r>
              <a:rPr lang="hr-HR" dirty="0">
                <a:solidFill>
                  <a:srgbClr val="FF0000"/>
                </a:solidFill>
              </a:rPr>
              <a:t>.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hr-HR" dirty="0" err="1">
                <a:solidFill>
                  <a:schemeClr val="accent6">
                    <a:lumMod val="75000"/>
                  </a:schemeClr>
                </a:solidFill>
              </a:rPr>
              <a:t>treffen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haben</a:t>
            </a:r>
            <a:r>
              <a:rPr lang="hr-HR" dirty="0"/>
              <a:t> </a:t>
            </a:r>
            <a:r>
              <a:rPr lang="hr-HR" dirty="0" err="1"/>
              <a:t>Pfannkuchen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gegessen</a:t>
            </a:r>
            <a:r>
              <a:rPr lang="hr-HR" dirty="0">
                <a:solidFill>
                  <a:srgbClr val="FF0000"/>
                </a:solidFill>
              </a:rPr>
              <a:t>. 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hr-HR" dirty="0" err="1">
                <a:solidFill>
                  <a:schemeClr val="accent6">
                    <a:lumMod val="75000"/>
                  </a:schemeClr>
                </a:solidFill>
              </a:rPr>
              <a:t>essen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hr-HR" dirty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/>
              <a:t>Nepravilne glagole treba naučiti napamet.</a:t>
            </a:r>
          </a:p>
          <a:p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61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445D00-9ED5-440C-802B-1EC515B48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Perfekt </a:t>
            </a: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trennbaren</a:t>
            </a:r>
            <a:r>
              <a:rPr lang="hr-HR" dirty="0"/>
              <a:t> </a:t>
            </a:r>
            <a:r>
              <a:rPr lang="hr-HR" dirty="0" err="1"/>
              <a:t>Verben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5F0961-0948-416F-B83C-6064E0108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habe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ein</a:t>
            </a:r>
            <a:r>
              <a:rPr lang="hr-HR" dirty="0" err="1">
                <a:solidFill>
                  <a:srgbClr val="00B0F0"/>
                </a:solidFill>
              </a:rPr>
              <a:t>ge</a:t>
            </a:r>
            <a:r>
              <a:rPr lang="hr-HR" dirty="0" err="1">
                <a:solidFill>
                  <a:srgbClr val="FF0000"/>
                </a:solidFill>
              </a:rPr>
              <a:t>kauf</a:t>
            </a:r>
            <a:r>
              <a:rPr lang="hr-HR" dirty="0" err="1">
                <a:solidFill>
                  <a:srgbClr val="00B0F0"/>
                </a:solidFill>
              </a:rPr>
              <a:t>t</a:t>
            </a:r>
            <a:r>
              <a:rPr lang="hr-HR" dirty="0">
                <a:solidFill>
                  <a:srgbClr val="FF0000"/>
                </a:solidFill>
              </a:rPr>
              <a:t>.</a:t>
            </a:r>
          </a:p>
          <a:p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hast</a:t>
            </a:r>
            <a:r>
              <a:rPr lang="hr-HR" dirty="0"/>
              <a:t> </a:t>
            </a:r>
            <a:r>
              <a:rPr lang="hr-HR" dirty="0" err="1"/>
              <a:t>deine</a:t>
            </a:r>
            <a:r>
              <a:rPr lang="hr-HR" dirty="0"/>
              <a:t> </a:t>
            </a:r>
            <a:r>
              <a:rPr lang="hr-HR" dirty="0" err="1"/>
              <a:t>Familie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an</a:t>
            </a:r>
            <a:r>
              <a:rPr lang="hr-HR" dirty="0" err="1">
                <a:solidFill>
                  <a:srgbClr val="00B0F0"/>
                </a:solidFill>
              </a:rPr>
              <a:t>ge</a:t>
            </a:r>
            <a:r>
              <a:rPr lang="hr-HR" dirty="0" err="1">
                <a:solidFill>
                  <a:srgbClr val="FF0000"/>
                </a:solidFill>
              </a:rPr>
              <a:t>ruf</a:t>
            </a:r>
            <a:r>
              <a:rPr lang="hr-HR" dirty="0" err="1">
                <a:solidFill>
                  <a:srgbClr val="00B0F0"/>
                </a:solidFill>
              </a:rPr>
              <a:t>en</a:t>
            </a:r>
            <a:r>
              <a:rPr lang="hr-HR" dirty="0">
                <a:solidFill>
                  <a:srgbClr val="FF0000"/>
                </a:solidFill>
              </a:rPr>
              <a:t>.</a:t>
            </a:r>
          </a:p>
          <a:p>
            <a:r>
              <a:rPr lang="hr-HR" dirty="0"/>
              <a:t>Er </a:t>
            </a:r>
            <a:r>
              <a:rPr lang="hr-HR" dirty="0" err="1">
                <a:solidFill>
                  <a:srgbClr val="FF0000"/>
                </a:solidFill>
              </a:rPr>
              <a:t>hat</a:t>
            </a:r>
            <a:r>
              <a:rPr lang="hr-HR" dirty="0"/>
              <a:t> </a:t>
            </a:r>
            <a:r>
              <a:rPr lang="hr-HR" dirty="0" err="1"/>
              <a:t>das</a:t>
            </a:r>
            <a:r>
              <a:rPr lang="hr-HR" dirty="0"/>
              <a:t> </a:t>
            </a:r>
            <a:r>
              <a:rPr lang="hr-HR" dirty="0" err="1"/>
              <a:t>Wohnzimmer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auf</a:t>
            </a:r>
            <a:r>
              <a:rPr lang="hr-HR" dirty="0" err="1">
                <a:solidFill>
                  <a:srgbClr val="00B0F0"/>
                </a:solidFill>
              </a:rPr>
              <a:t>ge</a:t>
            </a:r>
            <a:r>
              <a:rPr lang="hr-HR" dirty="0" err="1">
                <a:solidFill>
                  <a:srgbClr val="FF0000"/>
                </a:solidFill>
              </a:rPr>
              <a:t>räum</a:t>
            </a:r>
            <a:r>
              <a:rPr lang="hr-HR" dirty="0" err="1">
                <a:solidFill>
                  <a:srgbClr val="00B0F0"/>
                </a:solidFill>
              </a:rPr>
              <a:t>t</a:t>
            </a:r>
            <a:r>
              <a:rPr lang="hr-HR" dirty="0">
                <a:solidFill>
                  <a:srgbClr val="FF0000"/>
                </a:solidFill>
              </a:rPr>
              <a:t>.</a:t>
            </a:r>
          </a:p>
          <a:p>
            <a:r>
              <a:rPr lang="hr-HR" dirty="0" err="1"/>
              <a:t>Wir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haben</a:t>
            </a:r>
            <a:r>
              <a:rPr lang="hr-HR" dirty="0">
                <a:solidFill>
                  <a:srgbClr val="FF0000"/>
                </a:solidFill>
              </a:rPr>
              <a:t> 1</a:t>
            </a:r>
            <a:r>
              <a:rPr lang="hr-HR" dirty="0"/>
              <a:t> </a:t>
            </a:r>
            <a:r>
              <a:rPr lang="hr-HR" dirty="0" err="1"/>
              <a:t>Stunde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fern</a:t>
            </a:r>
            <a:r>
              <a:rPr lang="hr-HR" dirty="0" err="1">
                <a:solidFill>
                  <a:srgbClr val="00B0F0"/>
                </a:solidFill>
              </a:rPr>
              <a:t>ge</a:t>
            </a:r>
            <a:r>
              <a:rPr lang="hr-HR" dirty="0" err="1">
                <a:solidFill>
                  <a:srgbClr val="FF0000"/>
                </a:solidFill>
              </a:rPr>
              <a:t>seh</a:t>
            </a:r>
            <a:r>
              <a:rPr lang="hr-HR" dirty="0" err="1">
                <a:solidFill>
                  <a:srgbClr val="00B0F0"/>
                </a:solidFill>
              </a:rPr>
              <a:t>en</a:t>
            </a:r>
            <a:r>
              <a:rPr lang="hr-HR" dirty="0">
                <a:solidFill>
                  <a:srgbClr val="FF0000"/>
                </a:solidFill>
              </a:rPr>
              <a:t>.</a:t>
            </a:r>
          </a:p>
          <a:p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err="1"/>
              <a:t>Partizip</a:t>
            </a:r>
            <a:r>
              <a:rPr lang="hr-HR" dirty="0"/>
              <a:t> Perfekt </a:t>
            </a: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trennbaren</a:t>
            </a:r>
            <a:r>
              <a:rPr lang="hr-HR" dirty="0"/>
              <a:t> </a:t>
            </a:r>
            <a:r>
              <a:rPr lang="hr-HR" dirty="0" err="1"/>
              <a:t>Verben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			↓</a:t>
            </a:r>
          </a:p>
          <a:p>
            <a:pPr marL="0" indent="0">
              <a:buNone/>
            </a:pPr>
            <a:r>
              <a:rPr lang="hr-HR" dirty="0" err="1"/>
              <a:t>Prefix</a:t>
            </a:r>
            <a:r>
              <a:rPr lang="hr-HR" dirty="0"/>
              <a:t> </a:t>
            </a: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trenbaren</a:t>
            </a:r>
            <a:r>
              <a:rPr lang="hr-HR" dirty="0"/>
              <a:t> </a:t>
            </a:r>
            <a:r>
              <a:rPr lang="hr-HR" dirty="0" err="1"/>
              <a:t>Verben</a:t>
            </a:r>
            <a:r>
              <a:rPr lang="hr-HR" dirty="0"/>
              <a:t> + </a:t>
            </a:r>
            <a:r>
              <a:rPr lang="hr-HR" dirty="0" err="1">
                <a:solidFill>
                  <a:srgbClr val="00B0F0"/>
                </a:solidFill>
              </a:rPr>
              <a:t>ge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+ Infinitiv </a:t>
            </a:r>
            <a:r>
              <a:rPr lang="hr-HR" dirty="0" err="1"/>
              <a:t>des</a:t>
            </a:r>
            <a:r>
              <a:rPr lang="hr-HR" dirty="0"/>
              <a:t> </a:t>
            </a:r>
            <a:r>
              <a:rPr lang="hr-HR" dirty="0" err="1"/>
              <a:t>Verbs</a:t>
            </a:r>
            <a:r>
              <a:rPr lang="hr-HR" dirty="0"/>
              <a:t> + </a:t>
            </a:r>
            <a:r>
              <a:rPr lang="hr-HR" dirty="0" err="1"/>
              <a:t>Endung</a:t>
            </a:r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–</a:t>
            </a:r>
            <a:r>
              <a:rPr lang="hr-HR" dirty="0">
                <a:solidFill>
                  <a:srgbClr val="00B0F0"/>
                </a:solidFill>
              </a:rPr>
              <a:t>t</a:t>
            </a:r>
            <a:r>
              <a:rPr lang="hr-HR" dirty="0">
                <a:solidFill>
                  <a:srgbClr val="FF0000"/>
                </a:solidFill>
              </a:rPr>
              <a:t> / -</a:t>
            </a:r>
            <a:r>
              <a:rPr lang="hr-HR" dirty="0" err="1">
                <a:solidFill>
                  <a:srgbClr val="00B0F0"/>
                </a:solidFill>
              </a:rPr>
              <a:t>en</a:t>
            </a:r>
            <a:endParaRPr lang="hr-H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0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E85214-238E-45F2-A67E-882DFC7F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Perfekt </a:t>
            </a: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Verben</a:t>
            </a:r>
            <a:r>
              <a:rPr lang="hr-HR" dirty="0"/>
              <a:t> </a:t>
            </a:r>
            <a:r>
              <a:rPr lang="hr-HR" dirty="0" err="1"/>
              <a:t>auf</a:t>
            </a:r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– </a:t>
            </a:r>
            <a:r>
              <a:rPr lang="hr-HR" dirty="0" err="1">
                <a:solidFill>
                  <a:srgbClr val="FF0000"/>
                </a:solidFill>
              </a:rPr>
              <a:t>ieren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DD64E3-8BD3-4A0B-BB37-ED5305A22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726" y="144388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err="1"/>
              <a:t>Verben</a:t>
            </a:r>
            <a:r>
              <a:rPr lang="hr-HR" dirty="0"/>
              <a:t>: </a:t>
            </a:r>
            <a:r>
              <a:rPr lang="hr-HR" dirty="0" err="1"/>
              <a:t>telefon</a:t>
            </a:r>
            <a:r>
              <a:rPr lang="hr-HR" dirty="0" err="1">
                <a:solidFill>
                  <a:srgbClr val="FF0000"/>
                </a:solidFill>
              </a:rPr>
              <a:t>ieren</a:t>
            </a:r>
            <a:r>
              <a:rPr lang="hr-HR" dirty="0"/>
              <a:t>, </a:t>
            </a:r>
            <a:r>
              <a:rPr lang="hr-HR" dirty="0" err="1"/>
              <a:t>korrig</a:t>
            </a:r>
            <a:r>
              <a:rPr lang="hr-HR" dirty="0" err="1">
                <a:solidFill>
                  <a:srgbClr val="FF0000"/>
                </a:solidFill>
              </a:rPr>
              <a:t>ieren</a:t>
            </a:r>
            <a:r>
              <a:rPr lang="hr-HR" dirty="0"/>
              <a:t>, </a:t>
            </a:r>
            <a:r>
              <a:rPr lang="hr-HR" dirty="0" err="1"/>
              <a:t>fotograf</a:t>
            </a:r>
            <a:r>
              <a:rPr lang="hr-HR" dirty="0" err="1">
                <a:solidFill>
                  <a:srgbClr val="FF0000"/>
                </a:solidFill>
              </a:rPr>
              <a:t>ieren</a:t>
            </a:r>
            <a:r>
              <a:rPr lang="hr-HR" dirty="0"/>
              <a:t>, </a:t>
            </a:r>
            <a:r>
              <a:rPr lang="hr-HR" dirty="0" err="1"/>
              <a:t>stud</a:t>
            </a:r>
            <a:r>
              <a:rPr lang="hr-HR" dirty="0" err="1">
                <a:solidFill>
                  <a:srgbClr val="FF0000"/>
                </a:solidFill>
              </a:rPr>
              <a:t>ieren</a:t>
            </a:r>
            <a:r>
              <a:rPr lang="hr-HR" dirty="0"/>
              <a:t>, </a:t>
            </a:r>
            <a:r>
              <a:rPr lang="hr-HR" dirty="0" err="1"/>
              <a:t>diskut</a:t>
            </a:r>
            <a:r>
              <a:rPr lang="hr-HR" dirty="0" err="1">
                <a:solidFill>
                  <a:srgbClr val="FF0000"/>
                </a:solidFill>
              </a:rPr>
              <a:t>ieren</a:t>
            </a:r>
            <a:r>
              <a:rPr lang="hr-HR" dirty="0"/>
              <a:t>, </a:t>
            </a:r>
            <a:r>
              <a:rPr lang="hr-HR" dirty="0" err="1"/>
              <a:t>mass</a:t>
            </a:r>
            <a:r>
              <a:rPr lang="hr-HR" dirty="0" err="1">
                <a:solidFill>
                  <a:srgbClr val="FF0000"/>
                </a:solidFill>
              </a:rPr>
              <a:t>ieren</a:t>
            </a:r>
            <a:r>
              <a:rPr lang="hr-HR" dirty="0"/>
              <a:t>, </a:t>
            </a:r>
            <a:r>
              <a:rPr lang="hr-HR" dirty="0" err="1"/>
              <a:t>not</a:t>
            </a:r>
            <a:r>
              <a:rPr lang="hr-HR" dirty="0" err="1">
                <a:solidFill>
                  <a:srgbClr val="FF0000"/>
                </a:solidFill>
              </a:rPr>
              <a:t>ieren</a:t>
            </a:r>
            <a:r>
              <a:rPr lang="hr-HR" dirty="0"/>
              <a:t>, </a:t>
            </a:r>
            <a:r>
              <a:rPr lang="hr-HR" dirty="0" err="1"/>
              <a:t>interess</a:t>
            </a:r>
            <a:r>
              <a:rPr lang="hr-HR" dirty="0" err="1">
                <a:solidFill>
                  <a:srgbClr val="FF0000"/>
                </a:solidFill>
              </a:rPr>
              <a:t>ieren</a:t>
            </a:r>
            <a:r>
              <a:rPr lang="hr-HR" dirty="0"/>
              <a:t>, </a:t>
            </a:r>
            <a:r>
              <a:rPr lang="hr-HR" dirty="0" err="1"/>
              <a:t>kop</a:t>
            </a:r>
            <a:r>
              <a:rPr lang="hr-HR" dirty="0" err="1">
                <a:solidFill>
                  <a:srgbClr val="FF0000"/>
                </a:solidFill>
              </a:rPr>
              <a:t>ieren</a:t>
            </a:r>
            <a:r>
              <a:rPr lang="hr-HR" dirty="0"/>
              <a:t>, </a:t>
            </a:r>
            <a:r>
              <a:rPr lang="hr-HR" dirty="0" err="1"/>
              <a:t>repar</a:t>
            </a:r>
            <a:r>
              <a:rPr lang="hr-HR" dirty="0" err="1">
                <a:solidFill>
                  <a:srgbClr val="FF0000"/>
                </a:solidFill>
              </a:rPr>
              <a:t>ieren</a:t>
            </a:r>
            <a:r>
              <a:rPr lang="hr-HR" dirty="0"/>
              <a:t> (popraviti) …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habe</a:t>
            </a:r>
            <a:r>
              <a:rPr lang="hr-HR" dirty="0"/>
              <a:t> mit </a:t>
            </a:r>
            <a:r>
              <a:rPr lang="hr-HR" dirty="0" err="1"/>
              <a:t>meiner</a:t>
            </a:r>
            <a:r>
              <a:rPr lang="hr-HR" dirty="0"/>
              <a:t> </a:t>
            </a:r>
            <a:r>
              <a:rPr lang="hr-HR" dirty="0" err="1"/>
              <a:t>Mutter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telefonier</a:t>
            </a:r>
            <a:r>
              <a:rPr lang="hr-HR" dirty="0" err="1"/>
              <a:t>t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hast</a:t>
            </a:r>
            <a:r>
              <a:rPr lang="hr-HR" dirty="0"/>
              <a:t> </a:t>
            </a:r>
            <a:r>
              <a:rPr lang="hr-HR" dirty="0" err="1"/>
              <a:t>deine</a:t>
            </a:r>
            <a:r>
              <a:rPr lang="hr-HR" dirty="0"/>
              <a:t> </a:t>
            </a:r>
            <a:r>
              <a:rPr lang="hr-HR" dirty="0" err="1"/>
              <a:t>Blumen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fotografier</a:t>
            </a:r>
            <a:r>
              <a:rPr lang="hr-HR" dirty="0" err="1"/>
              <a:t>t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/>
              <a:t>Er </a:t>
            </a:r>
            <a:r>
              <a:rPr lang="hr-HR" dirty="0" err="1">
                <a:solidFill>
                  <a:srgbClr val="FF0000"/>
                </a:solidFill>
              </a:rPr>
              <a:t>hat</a:t>
            </a:r>
            <a:r>
              <a:rPr lang="hr-HR" dirty="0"/>
              <a:t> </a:t>
            </a:r>
            <a:r>
              <a:rPr lang="hr-HR" dirty="0" err="1"/>
              <a:t>Informatik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studier</a:t>
            </a:r>
            <a:r>
              <a:rPr lang="hr-HR" dirty="0" err="1"/>
              <a:t>t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 err="1"/>
              <a:t>Wir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haben</a:t>
            </a:r>
            <a:r>
              <a:rPr lang="hr-HR" dirty="0"/>
              <a:t> </a:t>
            </a:r>
            <a:r>
              <a:rPr lang="hr-HR" dirty="0" err="1"/>
              <a:t>mein</a:t>
            </a:r>
            <a:r>
              <a:rPr lang="hr-HR" dirty="0"/>
              <a:t> </a:t>
            </a:r>
            <a:r>
              <a:rPr lang="hr-HR" dirty="0" err="1"/>
              <a:t>Fahrrad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reparier</a:t>
            </a:r>
            <a:r>
              <a:rPr lang="hr-HR" dirty="0" err="1"/>
              <a:t>t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/>
              <a:t>                                                   ↓</a:t>
            </a:r>
          </a:p>
          <a:p>
            <a:pPr marL="0" indent="0">
              <a:buNone/>
            </a:pPr>
            <a:r>
              <a:rPr lang="hr-HR" dirty="0"/>
              <a:t>Glagoli koji završavaju na –</a:t>
            </a:r>
            <a:r>
              <a:rPr lang="hr-HR" dirty="0" err="1"/>
              <a:t>ieren</a:t>
            </a:r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ne dobiju prefiks </a:t>
            </a:r>
            <a:r>
              <a:rPr lang="hr-HR" dirty="0" err="1">
                <a:solidFill>
                  <a:srgbClr val="FF0000"/>
                </a:solidFill>
              </a:rPr>
              <a:t>ge</a:t>
            </a:r>
            <a:r>
              <a:rPr lang="hr-HR" dirty="0">
                <a:solidFill>
                  <a:srgbClr val="FF0000"/>
                </a:solidFill>
              </a:rPr>
              <a:t>-u perfektu.</a:t>
            </a:r>
          </a:p>
        </p:txBody>
      </p:sp>
    </p:spTree>
    <p:extLst>
      <p:ext uri="{BB962C8B-B14F-4D97-AF65-F5344CB8AC3E}">
        <p14:creationId xmlns:p14="http://schemas.microsoft.com/office/powerpoint/2010/main" val="100272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3EBB48-4E12-4CF0-A960-148506918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Perfekt mit </a:t>
            </a:r>
            <a:r>
              <a:rPr lang="hr-HR" dirty="0" err="1"/>
              <a:t>dem</a:t>
            </a:r>
            <a:r>
              <a:rPr lang="hr-HR" dirty="0"/>
              <a:t> </a:t>
            </a:r>
            <a:r>
              <a:rPr lang="hr-HR" dirty="0" err="1"/>
              <a:t>Verb</a:t>
            </a:r>
            <a:r>
              <a:rPr lang="hr-HR" dirty="0"/>
              <a:t> </a:t>
            </a:r>
            <a:r>
              <a:rPr lang="hr-HR" dirty="0" err="1"/>
              <a:t>sein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07B8987-85C0-4652-A792-5CA4D46CD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bin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Stadt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gegangen</a:t>
            </a:r>
            <a:r>
              <a:rPr lang="hr-HR" dirty="0">
                <a:solidFill>
                  <a:srgbClr val="FF0000"/>
                </a:solidFill>
              </a:rPr>
              <a:t>. 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hr-HR" dirty="0" err="1">
                <a:solidFill>
                  <a:schemeClr val="accent6">
                    <a:lumMod val="75000"/>
                  </a:schemeClr>
                </a:solidFill>
              </a:rPr>
              <a:t>gehen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bist</a:t>
            </a:r>
            <a:r>
              <a:rPr lang="hr-HR" dirty="0"/>
              <a:t> </a:t>
            </a:r>
            <a:r>
              <a:rPr lang="hr-HR" dirty="0" err="1"/>
              <a:t>zu</a:t>
            </a:r>
            <a:r>
              <a:rPr lang="hr-HR" dirty="0"/>
              <a:t> mir </a:t>
            </a:r>
            <a:r>
              <a:rPr lang="hr-HR" dirty="0" err="1">
                <a:solidFill>
                  <a:srgbClr val="FF0000"/>
                </a:solidFill>
              </a:rPr>
              <a:t>gekommen</a:t>
            </a:r>
            <a:r>
              <a:rPr lang="hr-HR" dirty="0">
                <a:solidFill>
                  <a:srgbClr val="FF0000"/>
                </a:solidFill>
              </a:rPr>
              <a:t>. 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hr-HR" dirty="0" err="1">
                <a:solidFill>
                  <a:schemeClr val="accent6">
                    <a:lumMod val="75000"/>
                  </a:schemeClr>
                </a:solidFill>
              </a:rPr>
              <a:t>kommen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ist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passiert</a:t>
            </a:r>
            <a:r>
              <a:rPr lang="hr-HR" dirty="0"/>
              <a:t>?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hr-HR" dirty="0" err="1">
                <a:solidFill>
                  <a:schemeClr val="accent6">
                    <a:lumMod val="75000"/>
                  </a:schemeClr>
                </a:solidFill>
              </a:rPr>
              <a:t>passieren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hr-HR" dirty="0"/>
          </a:p>
          <a:p>
            <a:r>
              <a:rPr lang="hr-HR" dirty="0" err="1"/>
              <a:t>Wir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sind</a:t>
            </a:r>
            <a:r>
              <a:rPr lang="hr-HR" dirty="0"/>
              <a:t> um 8 </a:t>
            </a:r>
            <a:r>
              <a:rPr lang="hr-HR" dirty="0" err="1"/>
              <a:t>Uhr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aufgestanden</a:t>
            </a:r>
            <a:r>
              <a:rPr lang="hr-HR" dirty="0">
                <a:solidFill>
                  <a:srgbClr val="FF0000"/>
                </a:solidFill>
              </a:rPr>
              <a:t>.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hr-HR" dirty="0" err="1">
                <a:solidFill>
                  <a:schemeClr val="accent6">
                    <a:lumMod val="75000"/>
                  </a:schemeClr>
                </a:solidFill>
              </a:rPr>
              <a:t>aufstehen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 err="1"/>
              <a:t>Ihr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seid</a:t>
            </a:r>
            <a:r>
              <a:rPr lang="hr-HR" dirty="0"/>
              <a:t> mit </a:t>
            </a:r>
            <a:r>
              <a:rPr lang="hr-HR" dirty="0" err="1"/>
              <a:t>dem</a:t>
            </a:r>
            <a:r>
              <a:rPr lang="hr-HR" dirty="0"/>
              <a:t> Bus </a:t>
            </a:r>
            <a:r>
              <a:rPr lang="hr-HR" dirty="0" err="1">
                <a:solidFill>
                  <a:srgbClr val="FF0000"/>
                </a:solidFill>
              </a:rPr>
              <a:t>gefahren</a:t>
            </a:r>
            <a:r>
              <a:rPr lang="hr-HR" dirty="0">
                <a:solidFill>
                  <a:srgbClr val="FF0000"/>
                </a:solidFill>
              </a:rPr>
              <a:t>.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hr-HR" dirty="0" err="1">
                <a:solidFill>
                  <a:schemeClr val="accent6">
                    <a:lumMod val="75000"/>
                  </a:schemeClr>
                </a:solidFill>
              </a:rPr>
              <a:t>fahren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endParaRPr lang="hr-HR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dirty="0"/>
              <a:t>Ako glagol </a:t>
            </a:r>
            <a:r>
              <a:rPr lang="hr-HR" dirty="0">
                <a:solidFill>
                  <a:srgbClr val="FF0000"/>
                </a:solidFill>
              </a:rPr>
              <a:t>označava kretnju </a:t>
            </a:r>
            <a:r>
              <a:rPr lang="hr-HR" dirty="0"/>
              <a:t>(</a:t>
            </a:r>
            <a:r>
              <a:rPr lang="hr-HR" dirty="0" err="1"/>
              <a:t>fahren</a:t>
            </a:r>
            <a:r>
              <a:rPr lang="hr-HR" dirty="0"/>
              <a:t>, </a:t>
            </a:r>
            <a:r>
              <a:rPr lang="hr-HR" dirty="0" err="1"/>
              <a:t>kommen</a:t>
            </a:r>
            <a:r>
              <a:rPr lang="hr-HR" dirty="0"/>
              <a:t>…) tada perfekt tvori s </a:t>
            </a:r>
            <a:r>
              <a:rPr lang="hr-HR" dirty="0">
                <a:solidFill>
                  <a:srgbClr val="FF0000"/>
                </a:solidFill>
              </a:rPr>
              <a:t>pomoćnim glagolom </a:t>
            </a:r>
            <a:r>
              <a:rPr lang="hr-HR" dirty="0" err="1">
                <a:solidFill>
                  <a:srgbClr val="FF0000"/>
                </a:solidFill>
              </a:rPr>
              <a:t>sein</a:t>
            </a:r>
            <a:r>
              <a:rPr lang="hr-HR" dirty="0">
                <a:solidFill>
                  <a:srgbClr val="FF0000"/>
                </a:solidFill>
              </a:rPr>
              <a:t> u prezentu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/>
              <a:t>Glagoli: </a:t>
            </a:r>
            <a:r>
              <a:rPr lang="hr-HR" dirty="0" err="1">
                <a:solidFill>
                  <a:srgbClr val="FF0000"/>
                </a:solidFill>
              </a:rPr>
              <a:t>sein</a:t>
            </a:r>
            <a:r>
              <a:rPr lang="hr-HR" dirty="0">
                <a:solidFill>
                  <a:srgbClr val="FF0000"/>
                </a:solidFill>
              </a:rPr>
              <a:t>, </a:t>
            </a:r>
            <a:r>
              <a:rPr lang="hr-HR" dirty="0" err="1">
                <a:solidFill>
                  <a:srgbClr val="FF0000"/>
                </a:solidFill>
              </a:rPr>
              <a:t>werden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(postati)</a:t>
            </a:r>
            <a:r>
              <a:rPr lang="hr-HR" dirty="0">
                <a:solidFill>
                  <a:srgbClr val="FF0000"/>
                </a:solidFill>
              </a:rPr>
              <a:t>, </a:t>
            </a:r>
            <a:r>
              <a:rPr lang="hr-HR" dirty="0" err="1">
                <a:solidFill>
                  <a:srgbClr val="FF0000"/>
                </a:solidFill>
              </a:rPr>
              <a:t>bleiben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(ostati)</a:t>
            </a:r>
            <a:r>
              <a:rPr lang="hr-HR" dirty="0">
                <a:solidFill>
                  <a:srgbClr val="FF0000"/>
                </a:solidFill>
              </a:rPr>
              <a:t> i </a:t>
            </a:r>
            <a:r>
              <a:rPr lang="hr-HR" dirty="0" err="1">
                <a:solidFill>
                  <a:srgbClr val="FF0000"/>
                </a:solidFill>
              </a:rPr>
              <a:t>passieren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(dogoditi se)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tvore </a:t>
            </a:r>
            <a:r>
              <a:rPr lang="hr-HR" dirty="0">
                <a:solidFill>
                  <a:srgbClr val="FF0000"/>
                </a:solidFill>
              </a:rPr>
              <a:t>perfekt s pomoćnim glagolom </a:t>
            </a:r>
            <a:r>
              <a:rPr lang="hr-HR" dirty="0" err="1">
                <a:solidFill>
                  <a:srgbClr val="FF0000"/>
                </a:solidFill>
              </a:rPr>
              <a:t>sein</a:t>
            </a:r>
            <a:r>
              <a:rPr lang="hr-HR" dirty="0">
                <a:solidFill>
                  <a:srgbClr val="FF0000"/>
                </a:solidFill>
              </a:rPr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958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AD8E9F-FA3F-4F95-9CE8-2CD80ED24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Der</a:t>
            </a:r>
            <a:r>
              <a:rPr lang="hr-HR" dirty="0"/>
              <a:t> Perfekt im </a:t>
            </a:r>
            <a:r>
              <a:rPr lang="hr-HR" dirty="0" err="1"/>
              <a:t>Satz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860970-3D1A-4EFD-A28C-4905E1DBE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Er </a:t>
            </a:r>
            <a:r>
              <a:rPr lang="hr-HR" dirty="0" err="1">
                <a:solidFill>
                  <a:srgbClr val="FF0000"/>
                </a:solidFill>
              </a:rPr>
              <a:t>hat</a:t>
            </a:r>
            <a:r>
              <a:rPr lang="hr-HR" dirty="0"/>
              <a:t> </a:t>
            </a:r>
            <a:r>
              <a:rPr lang="hr-HR" dirty="0" err="1"/>
              <a:t>ein</a:t>
            </a:r>
            <a:r>
              <a:rPr lang="hr-HR" dirty="0"/>
              <a:t> </a:t>
            </a:r>
            <a:r>
              <a:rPr lang="hr-HR" dirty="0" err="1"/>
              <a:t>Fahrrad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gekauft</a:t>
            </a:r>
            <a:r>
              <a:rPr lang="hr-HR" dirty="0">
                <a:solidFill>
                  <a:srgbClr val="FF0000"/>
                </a:solidFill>
              </a:rPr>
              <a:t>.  </a:t>
            </a:r>
            <a:r>
              <a:rPr lang="hr-HR" dirty="0">
                <a:solidFill>
                  <a:srgbClr val="00B050"/>
                </a:solidFill>
              </a:rPr>
              <a:t>(izjavna rečenica)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bin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Stadt</a:t>
            </a:r>
            <a:r>
              <a:rPr lang="hr-HR" dirty="0"/>
              <a:t> </a:t>
            </a:r>
            <a:r>
              <a:rPr lang="hr-HR" dirty="0" err="1">
                <a:solidFill>
                  <a:srgbClr val="FF0000"/>
                </a:solidFill>
              </a:rPr>
              <a:t>gegangen</a:t>
            </a:r>
            <a:r>
              <a:rPr lang="hr-HR" dirty="0">
                <a:solidFill>
                  <a:srgbClr val="FF0000"/>
                </a:solidFill>
              </a:rPr>
              <a:t>.  </a:t>
            </a:r>
            <a:r>
              <a:rPr lang="hr-HR" dirty="0">
                <a:solidFill>
                  <a:srgbClr val="00B050"/>
                </a:solidFill>
              </a:rPr>
              <a:t>(izjavna rečenica)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 err="1">
                <a:solidFill>
                  <a:srgbClr val="FF0000"/>
                </a:solidFill>
              </a:rPr>
              <a:t>Hast</a:t>
            </a:r>
            <a:r>
              <a:rPr lang="hr-HR" dirty="0"/>
              <a:t> </a:t>
            </a:r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/>
              <a:t>schon</a:t>
            </a:r>
            <a:r>
              <a:rPr lang="hr-HR" dirty="0"/>
              <a:t> </a:t>
            </a:r>
            <a:r>
              <a:rPr lang="hr-HR" dirty="0" err="1"/>
              <a:t>einmal</a:t>
            </a:r>
            <a:r>
              <a:rPr lang="hr-HR" dirty="0"/>
              <a:t> </a:t>
            </a:r>
            <a:r>
              <a:rPr lang="hr-HR" dirty="0" err="1"/>
              <a:t>einen</a:t>
            </a:r>
            <a:r>
              <a:rPr lang="hr-HR" dirty="0"/>
              <a:t> Kurs </a:t>
            </a:r>
            <a:r>
              <a:rPr lang="hr-HR" dirty="0" err="1">
                <a:solidFill>
                  <a:srgbClr val="FF0000"/>
                </a:solidFill>
              </a:rPr>
              <a:t>gemacht</a:t>
            </a:r>
            <a:r>
              <a:rPr lang="hr-HR" dirty="0">
                <a:solidFill>
                  <a:srgbClr val="FF0000"/>
                </a:solidFill>
              </a:rPr>
              <a:t>? </a:t>
            </a:r>
            <a:r>
              <a:rPr lang="hr-HR" dirty="0">
                <a:solidFill>
                  <a:srgbClr val="00B050"/>
                </a:solidFill>
              </a:rPr>
              <a:t>(upitna rečenica)</a:t>
            </a:r>
          </a:p>
          <a:p>
            <a:endParaRPr lang="hr-HR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r-HR" dirty="0"/>
              <a:t>U izjavnoj rečenici pomoćni glagol je na drugom mjestu u rečenici, a </a:t>
            </a:r>
            <a:r>
              <a:rPr lang="hr-HR" dirty="0" err="1"/>
              <a:t>partizip</a:t>
            </a:r>
            <a:r>
              <a:rPr lang="hr-HR" dirty="0"/>
              <a:t> perfekta na kraju rečenice.</a:t>
            </a:r>
          </a:p>
          <a:p>
            <a:pPr marL="0" indent="0">
              <a:buNone/>
            </a:pPr>
            <a:r>
              <a:rPr lang="hr-HR" dirty="0"/>
              <a:t>U upitnoj rečenici pomoćni glagol je na početku rečenice odnosno na prvom mjestu u rečenici, a </a:t>
            </a:r>
            <a:r>
              <a:rPr lang="hr-HR" dirty="0" err="1"/>
              <a:t>partizip</a:t>
            </a:r>
            <a:r>
              <a:rPr lang="hr-HR" dirty="0"/>
              <a:t> perfekta  na zadnjem mjestu u rečenici.</a:t>
            </a:r>
          </a:p>
        </p:txBody>
      </p:sp>
    </p:spTree>
    <p:extLst>
      <p:ext uri="{BB962C8B-B14F-4D97-AF65-F5344CB8AC3E}">
        <p14:creationId xmlns:p14="http://schemas.microsoft.com/office/powerpoint/2010/main" val="415929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BDF15DF9-E5DD-4796-8C09-3104BB93C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8" name="Rezervirano mjesto slike 7" descr="Slika na kojoj se prikazuje tekst&#10;&#10;Opis je automatski generiran">
            <a:extLst>
              <a:ext uri="{FF2B5EF4-FFF2-40B4-BE49-F238E27FC236}">
                <a16:creationId xmlns:a16="http://schemas.microsoft.com/office/drawing/2014/main" id="{219EDC58-B433-494D-9563-4EAFC9AD3B4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3" r="6143"/>
          <a:stretch>
            <a:fillRect/>
          </a:stretch>
        </p:blipFill>
        <p:spPr>
          <a:xfrm>
            <a:off x="2687638" y="1092200"/>
            <a:ext cx="6172200" cy="4873625"/>
          </a:xfrm>
        </p:spPr>
      </p:pic>
      <p:sp>
        <p:nvSpPr>
          <p:cNvPr id="6" name="Rezervirano mjesto teksta 5">
            <a:extLst>
              <a:ext uri="{FF2B5EF4-FFF2-40B4-BE49-F238E27FC236}">
                <a16:creationId xmlns:a16="http://schemas.microsoft.com/office/drawing/2014/main" id="{FEAC7563-636B-43B5-9705-711EC662D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1522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440</Words>
  <Application>Microsoft Office PowerPoint</Application>
  <PresentationFormat>Široki zaslon</PresentationFormat>
  <Paragraphs>56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Perfekt</vt:lpstr>
      <vt:lpstr>PowerPoint prezentacija</vt:lpstr>
      <vt:lpstr>Perfekt der unregelmäßigen Verben</vt:lpstr>
      <vt:lpstr>Perfekt der trennbaren Verben</vt:lpstr>
      <vt:lpstr>Perfekt der Verben auf – ieren</vt:lpstr>
      <vt:lpstr>Perfekt mit dem Verb sein</vt:lpstr>
      <vt:lpstr>Der Perfekt im Satz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Perfekt</dc:title>
  <dc:creator>Marina Ivančić Komadina</dc:creator>
  <cp:lastModifiedBy>Marina Ivančić Komadina</cp:lastModifiedBy>
  <cp:revision>7</cp:revision>
  <dcterms:created xsi:type="dcterms:W3CDTF">2021-05-06T18:28:09Z</dcterms:created>
  <dcterms:modified xsi:type="dcterms:W3CDTF">2021-05-06T19:32:08Z</dcterms:modified>
</cp:coreProperties>
</file>